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4" r:id="rId1"/>
    <p:sldMasterId id="2147483992" r:id="rId2"/>
  </p:sldMasterIdLst>
  <p:notesMasterIdLst>
    <p:notesMasterId r:id="rId29"/>
  </p:notesMasterIdLst>
  <p:sldIdLst>
    <p:sldId id="288" r:id="rId3"/>
    <p:sldId id="256" r:id="rId4"/>
    <p:sldId id="258" r:id="rId5"/>
    <p:sldId id="259" r:id="rId6"/>
    <p:sldId id="261" r:id="rId7"/>
    <p:sldId id="262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0" r:id="rId19"/>
    <p:sldId id="279" r:id="rId20"/>
    <p:sldId id="285" r:id="rId21"/>
    <p:sldId id="286" r:id="rId22"/>
    <p:sldId id="280" r:id="rId23"/>
    <p:sldId id="282" r:id="rId24"/>
    <p:sldId id="283" r:id="rId25"/>
    <p:sldId id="284" r:id="rId26"/>
    <p:sldId id="274" r:id="rId27"/>
    <p:sldId id="287" r:id="rId2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/>
    <p:restoredTop sz="94650"/>
  </p:normalViewPr>
  <p:slideViewPr>
    <p:cSldViewPr snapToGrid="0" snapToObjects="1">
      <p:cViewPr>
        <p:scale>
          <a:sx n="100" d="100"/>
          <a:sy n="100" d="100"/>
        </p:scale>
        <p:origin x="-186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2F94C-E730-6444-88E5-735ADE5D88EE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EC394-0331-254E-ACB6-5A43EDC38E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0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C394-0331-254E-ACB6-5A43EDC38E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3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EC394-0331-254E-ACB6-5A43EDC38E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8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4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275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042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908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791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640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759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98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64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51638" y="5870575"/>
            <a:ext cx="1212850" cy="3778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438136C-0244-4B86-90CB-0DD2B0D4F5A8}" type="datetimeFigureOut">
              <a:rPr lang="en-US"/>
              <a:pPr>
                <a:defRPr/>
              </a:pPr>
              <a:t>4/19/2016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5870575"/>
            <a:ext cx="3932238" cy="3778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8" y="5870575"/>
            <a:ext cx="417512" cy="3778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518057A-92E6-4524-85F2-54BB17AF80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7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C6F8C0A-584C-4FBD-9274-39D0C3886F9B}" type="datetimeFigureOut">
              <a:rPr lang="en-US"/>
              <a:pPr>
                <a:defRPr/>
              </a:pPr>
              <a:t>4/19/2016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81FE70A-EF97-499B-A4CC-78C2C4750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7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97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E64F4882-D957-4DE0-AB73-174C12AD8D78}" type="datetimeFigureOut">
              <a:rPr lang="en-US"/>
              <a:pPr>
                <a:defRPr/>
              </a:pPr>
              <a:t>4/19/2016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0B651C4-E9F8-4554-9C99-7E6571524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93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4AE88CD-0276-4B79-AF82-62A7FEA66D48}" type="datetimeFigureOut">
              <a:rPr lang="en-US"/>
              <a:pPr>
                <a:defRPr/>
              </a:pPr>
              <a:t>4/19/2016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7422C8D-0857-412A-89C3-BCB2786C38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93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044747E-1399-47E7-9C06-C02D9F80CDD3}" type="datetimeFigureOut">
              <a:rPr lang="en-US"/>
              <a:pPr>
                <a:defRPr/>
              </a:pPr>
              <a:t>4/19/2016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08621695-673D-49F2-84A0-012D4F4471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46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597288A-F81D-41B3-962A-D3EA1AEAA6B4}" type="datetimeFigureOut">
              <a:rPr lang="en-US"/>
              <a:pPr>
                <a:defRPr/>
              </a:pPr>
              <a:t>4/19/2016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4112926-B3B4-430A-B2EE-58732EA8B4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59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D1D68DD-5AE9-4F10-A587-72B2196E43D4}" type="datetimeFigureOut">
              <a:rPr lang="en-US"/>
              <a:pPr>
                <a:defRPr/>
              </a:pPr>
              <a:t>4/19/2016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458EF3C-EAE9-41D2-991F-1BB02B0995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95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ADE72DC6-DC15-44C2-B7D6-A481D4CF2767}" type="datetimeFigureOut">
              <a:rPr lang="en-US"/>
              <a:pPr>
                <a:defRPr/>
              </a:pPr>
              <a:t>4/19/2016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2EAFF2CC-F730-475A-AB2A-74B9CDC66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93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AFA883D-9791-4D14-B89A-3C83A1837842}" type="datetimeFigureOut">
              <a:rPr lang="en-US"/>
              <a:pPr>
                <a:defRPr/>
              </a:pPr>
              <a:t>4/19/2016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F59B970-EEA0-4DFA-93C1-BB4650B2A6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41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85DCAC88-31E0-4B12-80C9-64C6150EB7DC}" type="datetimeFigureOut">
              <a:rPr lang="en-US"/>
              <a:pPr>
                <a:defRPr/>
              </a:pPr>
              <a:t>4/19/2016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428B2503-9020-4943-A4D1-DC13EC0E5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7336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736A212-4DE9-4E80-B4A5-37586C9BFC76}" type="datetimeFigureOut">
              <a:rPr lang="en-US"/>
              <a:pPr>
                <a:defRPr/>
              </a:pPr>
              <a:t>4/19/2016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14593012-78AE-48BB-9A98-A729EDE027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3024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  <a:cs typeface="Arial" charset="0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solidFill>
                  <a:prstClr val="white"/>
                </a:solidFill>
                <a:effectLst/>
                <a:cs typeface="Arial" charset="0"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D3ADDFB6-8FF9-4F2F-A681-FFC4713E58F7}" type="datetimeFigureOut">
              <a:rPr lang="en-US"/>
              <a:pPr>
                <a:defRPr/>
              </a:pPr>
              <a:t>4/19/2016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78ECCEC8-6F76-48A6-AEDB-4423E09B7A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808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6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ECE4B5E3-1E7F-40AB-8B1B-668D08CD95FD}" type="datetimeFigureOut">
              <a:rPr lang="en-US"/>
              <a:pPr>
                <a:defRPr/>
              </a:pPr>
              <a:t>4/19/2016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67A4384-BE98-4D15-96E1-9BF1C372DA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3139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  <a:cs typeface="Arial" charset="0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solidFill>
                  <a:prstClr val="white"/>
                </a:solidFill>
                <a:effectLst/>
                <a:cs typeface="Arial" charset="0"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50A27C4D-2F6A-40B9-959E-C0D238BE2E16}" type="datetimeFigureOut">
              <a:rPr lang="en-US"/>
              <a:pPr>
                <a:defRPr/>
              </a:pPr>
              <a:t>4/19/2016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BE68638-FBA4-406F-BE08-25C372E12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5358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0E50AE4-8E3C-4123-8228-CF4CA4C3E094}" type="datetimeFigureOut">
              <a:rPr lang="en-US"/>
              <a:pPr>
                <a:defRPr/>
              </a:pPr>
              <a:t>4/19/2016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9A022B2E-E942-4406-94FA-ED75BEC67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1967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374234A3-E09C-4237-86D4-4DE71C400F66}" type="datetimeFigureOut">
              <a:rPr lang="en-US"/>
              <a:pPr>
                <a:defRPr/>
              </a:pPr>
              <a:t>4/19/2016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7A2F55D-C532-4313-995F-C983CC37E2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95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F0D4AA2A-E0E0-4178-8E23-5BC33EBB6853}" type="datetimeFigureOut">
              <a:rPr lang="en-US"/>
              <a:pPr>
                <a:defRPr/>
              </a:pPr>
              <a:t>4/19/2016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fld id="{6013FF46-1414-408A-AB7C-AE9E17F9F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0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0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1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1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3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7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21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41538"/>
            <a:ext cx="7772400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white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396DF49-21E5-40F1-B83E-FFEDE7101231}" type="datetimeFigureOut">
              <a:rPr lang="en-US"/>
              <a:pPr>
                <a:defRPr/>
              </a:pPr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white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white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D72825A-150C-40DD-86D5-ED20203DD0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78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588" y="2041525"/>
            <a:ext cx="8123237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cs typeface="Times New Roman" pitchFamily="18" charset="0"/>
              </a:rPr>
              <a:t>Окружной научно-практический семинар</a:t>
            </a:r>
            <a:r>
              <a:rPr lang="ru-RU" sz="3200" b="1" dirty="0">
                <a:solidFill>
                  <a:srgbClr val="FFC000"/>
                </a:solidFill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C000"/>
                </a:solidFill>
                <a:cs typeface="Times New Roman" pitchFamily="18" charset="0"/>
              </a:rPr>
            </a:br>
            <a:r>
              <a:rPr lang="ru-RU" sz="3200" b="1" dirty="0">
                <a:solidFill>
                  <a:prstClr val="white"/>
                </a:solidFill>
                <a:cs typeface="Times New Roman" pitchFamily="18" charset="0"/>
              </a:rPr>
              <a:t>«Организация и проведение предварительных, периодических, внеочередных медицинских осмотров и экспертизы профессиональной пригодности лиц, работающих во вредных и (или) опасных условиях труда»</a:t>
            </a:r>
            <a:endParaRPr lang="ru-RU" sz="32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075" y="692150"/>
            <a:ext cx="3343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9460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5413"/>
            <a:ext cx="4259263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9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2166"/>
            <a:ext cx="8113222" cy="58503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/>
              <a:t>Председателем ВК является заместитель главного врача по медицинской части, членами ВК являются руководители структурных подразделений, заведующие отделениями, врачи-специалисты из числа штатных сотрудников Центра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406"/>
            <a:ext cx="8113222" cy="6206590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3600" b="1" dirty="0"/>
              <a:t>При возникновении необходимости, в качестве специалистов-экспертов, могут привлекаться сотрудники научно-исследовательских и иных медицинских организаций. </a:t>
            </a:r>
          </a:p>
          <a:p>
            <a:pPr marL="68580" lvl="0" indent="0" algn="ctr">
              <a:buNone/>
            </a:pPr>
            <a:endParaRPr lang="ru-RU" sz="3600" b="1" dirty="0"/>
          </a:p>
          <a:p>
            <a:pPr marL="68580" lvl="0" indent="0" algn="ctr">
              <a:buNone/>
            </a:pPr>
            <a:r>
              <a:rPr lang="ru-RU" sz="3600" b="1" dirty="0"/>
              <a:t>Наиболее сложные и конфликтные случаи могут выноситься председателем ВК для обсуждения на заседании Экспертного совета Центра </a:t>
            </a:r>
            <a:r>
              <a:rPr lang="ru-RU" sz="3600" b="1" dirty="0" err="1"/>
              <a:t>профпатологии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6510"/>
            <a:ext cx="8113222" cy="5995977"/>
          </a:xfrm>
        </p:spPr>
        <p:txBody>
          <a:bodyPr>
            <a:noAutofit/>
          </a:bodyPr>
          <a:lstStyle/>
          <a:p>
            <a:pPr marL="68580" lvl="0" indent="0" algn="ctr">
              <a:buNone/>
            </a:pPr>
            <a:r>
              <a:rPr lang="ru-RU" sz="2800" b="1" dirty="0"/>
              <a:t>Основанием для проведения экспертизы профессиональной пригодности сложных </a:t>
            </a:r>
            <a:r>
              <a:rPr lang="ru-RU" sz="2800" b="1" dirty="0" smtClean="0"/>
              <a:t>и конфликтных случаев, </a:t>
            </a:r>
            <a:r>
              <a:rPr lang="ru-RU" sz="2800" b="1" dirty="0"/>
              <a:t>является </a:t>
            </a:r>
            <a:r>
              <a:rPr lang="ru-RU" sz="2800" b="1" dirty="0">
                <a:solidFill>
                  <a:srgbClr val="FFFF00"/>
                </a:solidFill>
              </a:rPr>
              <a:t>направление медицинской организации</a:t>
            </a:r>
            <a:r>
              <a:rPr lang="ru-RU" sz="2800" b="1" dirty="0"/>
              <a:t> проводившей обязательный и/или предварительный медицинский осмотр. </a:t>
            </a:r>
          </a:p>
          <a:p>
            <a:pPr marL="68580" indent="0" algn="ctr">
              <a:buNone/>
            </a:pPr>
            <a:endParaRPr lang="ru-RU" sz="2800" b="1" dirty="0"/>
          </a:p>
          <a:p>
            <a:pPr marL="68580" indent="0" algn="ctr">
              <a:buNone/>
            </a:pPr>
            <a:r>
              <a:rPr lang="ru-RU" sz="2800" b="1" dirty="0"/>
              <a:t>В направлении указывается </a:t>
            </a:r>
            <a:r>
              <a:rPr lang="ru-RU" sz="2800" b="1" dirty="0">
                <a:solidFill>
                  <a:srgbClr val="FFFF00"/>
                </a:solidFill>
              </a:rPr>
              <a:t>мотивированное обоснование</a:t>
            </a:r>
            <a:r>
              <a:rPr lang="ru-RU" sz="2800" b="1" dirty="0"/>
              <a:t> необходимости проведения экспертизы профпригодности сложного случая, в том числе при наличии разногласий, в центре </a:t>
            </a:r>
            <a:r>
              <a:rPr lang="ru-RU" sz="2800" b="1" dirty="0" err="1"/>
              <a:t>профпатологии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3154"/>
            <a:ext cx="8113222" cy="59393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/>
              <a:t>В случае необходимости получения дополнительной информации, необходимой для проведения экспертизы профессиональной пригодности сложных </a:t>
            </a:r>
            <a:r>
              <a:rPr lang="ru-RU" sz="4000" b="1" dirty="0" smtClean="0"/>
              <a:t>и конфликтных случаев</a:t>
            </a:r>
            <a:r>
              <a:rPr lang="ru-RU" sz="4000" b="1" dirty="0"/>
              <a:t>, </a:t>
            </a:r>
            <a:r>
              <a:rPr lang="ru-RU" sz="4000" b="1" dirty="0" smtClean="0"/>
              <a:t>по </a:t>
            </a:r>
            <a:r>
              <a:rPr lang="ru-RU" sz="4000" b="1" dirty="0"/>
              <a:t>решению врачебной комиссии работнику может быть рекомендовано </a:t>
            </a:r>
            <a:r>
              <a:rPr lang="ru-RU" sz="4000" b="1" dirty="0">
                <a:solidFill>
                  <a:srgbClr val="FFFF00"/>
                </a:solidFill>
              </a:rPr>
              <a:t>дополнительное обследование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6510"/>
            <a:ext cx="8113222" cy="59959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В этом случае, врачебной комиссией выносится решение – </a:t>
            </a:r>
            <a:r>
              <a:rPr lang="ru-RU" sz="4000" b="1" dirty="0">
                <a:solidFill>
                  <a:srgbClr val="FFFF00"/>
                </a:solidFill>
              </a:rPr>
              <a:t>«заключение не дано»</a:t>
            </a:r>
            <a:r>
              <a:rPr lang="ru-RU" sz="4000" b="1" dirty="0"/>
              <a:t>,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b="1" dirty="0"/>
              <a:t>а проведение экспертизы профессиональной пригодности  </a:t>
            </a:r>
            <a:r>
              <a:rPr lang="ru-RU" sz="4000" b="1" dirty="0">
                <a:solidFill>
                  <a:srgbClr val="FFFF00"/>
                </a:solidFill>
              </a:rPr>
              <a:t>приостанавливается</a:t>
            </a:r>
            <a:r>
              <a:rPr lang="ru-RU" sz="4000" b="1" dirty="0"/>
              <a:t> до дня поступления в центр </a:t>
            </a:r>
            <a:r>
              <a:rPr lang="ru-RU" sz="4000" b="1" dirty="0" err="1"/>
              <a:t>профпатологии</a:t>
            </a:r>
            <a:r>
              <a:rPr lang="ru-RU" sz="4000" b="1" dirty="0"/>
              <a:t> результатов дополнительного обследования</a:t>
            </a:r>
            <a:endParaRPr lang="ru-RU" sz="40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8418"/>
            <a:ext cx="8113222" cy="60040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Экспертиза профессиональной пригодности сложных случаев, в том числе при наличии разногласий, проводится в виде рассмотрения представленных документов работника комиссией Центра и в дальнейшем оформлении Медицинского заключения</a:t>
            </a:r>
            <a:endParaRPr lang="ru-RU" sz="40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9209"/>
            <a:ext cx="7772400" cy="184228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+mn-lt"/>
              </a:rPr>
              <a:t>Перечень необходимой документации для проведения экспертизы профессиональной пригодности в сложных и конфликтных случаях в Автономном учреждении «Югорский центр профессиональной патологии», при направлении пациентов из медицинских организаций округа</a:t>
            </a:r>
            <a:r>
              <a:rPr lang="ru-RU" sz="2000" b="1" dirty="0" smtClean="0">
                <a:latin typeface="+mn-lt"/>
              </a:rPr>
              <a:t>:</a:t>
            </a:r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43795"/>
            <a:ext cx="8113222" cy="39486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FF00"/>
                </a:solidFill>
              </a:rPr>
              <a:t>направление из медицинской организации</a:t>
            </a:r>
            <a:r>
              <a:rPr lang="ru-RU" sz="2800" b="1" dirty="0"/>
              <a:t>, проводившей предварительный или периодический медицинский осмотр (в направлении указывается </a:t>
            </a:r>
            <a:r>
              <a:rPr lang="ru-RU" sz="2800" b="1" dirty="0">
                <a:solidFill>
                  <a:srgbClr val="FFFF00"/>
                </a:solidFill>
              </a:rPr>
              <a:t>мотивированное обоснование необходимости проведения экспертизы профпригодности </a:t>
            </a:r>
            <a:r>
              <a:rPr lang="ru-RU" sz="2800" b="1" dirty="0"/>
              <a:t>сложного и конфликтного случая, в центре </a:t>
            </a:r>
            <a:r>
              <a:rPr lang="ru-RU" sz="2800" b="1" dirty="0" err="1"/>
              <a:t>профпатологии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0786"/>
            <a:ext cx="8113222" cy="5971701"/>
          </a:xfrm>
        </p:spPr>
        <p:txBody>
          <a:bodyPr/>
          <a:lstStyle/>
          <a:p>
            <a:r>
              <a:rPr lang="ru-RU" sz="2400" b="1" dirty="0"/>
              <a:t>заверенная </a:t>
            </a:r>
            <a:r>
              <a:rPr lang="ru-RU" sz="2400" b="1" dirty="0">
                <a:solidFill>
                  <a:srgbClr val="FFFF00"/>
                </a:solidFill>
              </a:rPr>
              <a:t>копия направления от работодателя </a:t>
            </a:r>
            <a:r>
              <a:rPr lang="ru-RU" sz="2400" b="1" dirty="0"/>
              <a:t>на проведение предварительного или периодического медицинского осмотра в медицинской </a:t>
            </a:r>
            <a:r>
              <a:rPr lang="ru-RU" sz="2400" b="1" dirty="0" smtClean="0"/>
              <a:t>организации</a:t>
            </a:r>
            <a:endParaRPr lang="ru-RU" sz="2400" b="1" dirty="0"/>
          </a:p>
          <a:p>
            <a:endParaRPr lang="ru-RU" sz="2400" b="1" dirty="0"/>
          </a:p>
          <a:p>
            <a:r>
              <a:rPr lang="ru-RU" sz="2400" b="1" dirty="0"/>
              <a:t>заверенная </a:t>
            </a:r>
            <a:r>
              <a:rPr lang="ru-RU" sz="2400" b="1" dirty="0">
                <a:solidFill>
                  <a:srgbClr val="FFFF00"/>
                </a:solidFill>
              </a:rPr>
              <a:t>копия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FF00"/>
                </a:solidFill>
              </a:rPr>
              <a:t>медицинского заключения</a:t>
            </a:r>
            <a:r>
              <a:rPr lang="ru-RU" sz="2400" b="1" dirty="0"/>
              <a:t> по результатам экспертизы профпригодности медицинской организации, проводившей предварительный или периодический медицинский </a:t>
            </a:r>
            <a:r>
              <a:rPr lang="ru-RU" sz="2400" b="1" dirty="0" smtClean="0"/>
              <a:t>осмотр</a:t>
            </a:r>
            <a:endParaRPr lang="ru-RU" sz="2400" b="1" dirty="0"/>
          </a:p>
          <a:p>
            <a:endParaRPr lang="ru-RU" sz="2400" b="1" dirty="0"/>
          </a:p>
          <a:p>
            <a:r>
              <a:rPr lang="ru-RU" sz="2400" b="1" dirty="0"/>
              <a:t>заверенная </a:t>
            </a:r>
            <a:r>
              <a:rPr lang="ru-RU" sz="2400" b="1" dirty="0">
                <a:solidFill>
                  <a:srgbClr val="FFFF00"/>
                </a:solidFill>
              </a:rPr>
              <a:t>копия заключения ВК </a:t>
            </a:r>
            <a:r>
              <a:rPr lang="ru-RU" sz="2400" b="1" dirty="0"/>
              <a:t>по результатам экспертизы профпригодности медицинской организации, проводившей предварительный или периодический медицинский </a:t>
            </a:r>
            <a:r>
              <a:rPr lang="ru-RU" sz="2400" b="1" dirty="0" smtClean="0"/>
              <a:t>осмотр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0786"/>
            <a:ext cx="8113222" cy="5971701"/>
          </a:xfrm>
        </p:spPr>
        <p:txBody>
          <a:bodyPr>
            <a:normAutofit/>
          </a:bodyPr>
          <a:lstStyle/>
          <a:p>
            <a:r>
              <a:rPr lang="ru-RU" sz="2400" b="1" dirty="0"/>
              <a:t>выписка из </a:t>
            </a:r>
            <a:r>
              <a:rPr lang="ru-RU" sz="2400" b="1" dirty="0">
                <a:solidFill>
                  <a:srgbClr val="FFFF00"/>
                </a:solidFill>
              </a:rPr>
              <a:t>медицинской карты по результатам </a:t>
            </a:r>
            <a:r>
              <a:rPr lang="ru-RU" sz="2400" b="1" dirty="0"/>
              <a:t>предыдущих </a:t>
            </a:r>
            <a:r>
              <a:rPr lang="ru-RU" sz="2400" b="1" dirty="0">
                <a:solidFill>
                  <a:srgbClr val="FFFF00"/>
                </a:solidFill>
              </a:rPr>
              <a:t>предварительных или периодических медицинских </a:t>
            </a:r>
            <a:r>
              <a:rPr lang="ru-RU" sz="2400" b="1" dirty="0" smtClean="0">
                <a:solidFill>
                  <a:srgbClr val="FFFF00"/>
                </a:solidFill>
              </a:rPr>
              <a:t>осмотров</a:t>
            </a:r>
            <a:endParaRPr lang="ru-RU" sz="2400" b="1" dirty="0">
              <a:solidFill>
                <a:srgbClr val="FFFF00"/>
              </a:solidFill>
            </a:endParaRPr>
          </a:p>
          <a:p>
            <a:endParaRPr lang="ru-RU" sz="2400" b="1" dirty="0"/>
          </a:p>
          <a:p>
            <a:r>
              <a:rPr lang="ru-RU" sz="2400" b="1" dirty="0"/>
              <a:t>выписка из </a:t>
            </a:r>
            <a:r>
              <a:rPr lang="ru-RU" sz="2400" b="1" dirty="0">
                <a:solidFill>
                  <a:srgbClr val="FFFF00"/>
                </a:solidFill>
              </a:rPr>
              <a:t>медицинской карты амбулаторного пациента </a:t>
            </a:r>
            <a:r>
              <a:rPr lang="ru-RU" sz="2400" b="1" dirty="0"/>
              <a:t>из поликлиники по месту жительства(или постоянного наблюдения), (форма 025/У</a:t>
            </a:r>
            <a:r>
              <a:rPr lang="ru-RU" sz="2400" b="1" dirty="0" smtClean="0"/>
              <a:t>)</a:t>
            </a:r>
            <a:endParaRPr lang="ru-RU" sz="2400" b="1" dirty="0"/>
          </a:p>
          <a:p>
            <a:pPr marL="68580" indent="0">
              <a:buNone/>
            </a:pPr>
            <a:endParaRPr lang="ru-RU" sz="2400" b="1" dirty="0"/>
          </a:p>
          <a:p>
            <a:r>
              <a:rPr lang="ru-RU" sz="2400" b="1" dirty="0"/>
              <a:t>прочие медицинские документы имеющие значение для проведения экспертизы профессиональной пригодности - выписки из стационара(при наличии), заключения узких специалистов и результаты проведенных исследований по профилю заболевания и др.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7430"/>
            <a:ext cx="8113222" cy="591505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3600" b="1" dirty="0" smtClean="0"/>
              <a:t>Требуемую документацию необходимо заблаговременно присылать на электронную почту </a:t>
            </a:r>
          </a:p>
          <a:p>
            <a:pPr marL="68580" indent="0" algn="ctr">
              <a:buNone/>
            </a:pPr>
            <a:r>
              <a:rPr lang="en-US" sz="3600" b="1" u="sng" dirty="0" smtClean="0">
                <a:solidFill>
                  <a:schemeClr val="tx2">
                    <a:lumMod val="10000"/>
                  </a:schemeClr>
                </a:solidFill>
              </a:rPr>
              <a:t>med</a:t>
            </a:r>
            <a:r>
              <a:rPr lang="ru-RU" sz="3600" b="1" u="sng" dirty="0" smtClean="0">
                <a:solidFill>
                  <a:schemeClr val="tx2">
                    <a:lumMod val="10000"/>
                  </a:schemeClr>
                </a:solidFill>
              </a:rPr>
              <a:t>@</a:t>
            </a:r>
            <a:r>
              <a:rPr lang="en-US" sz="3600" b="1" u="sng" dirty="0" err="1" smtClean="0">
                <a:solidFill>
                  <a:schemeClr val="tx2">
                    <a:lumMod val="10000"/>
                  </a:schemeClr>
                </a:solidFill>
              </a:rPr>
              <a:t>cpphmao</a:t>
            </a:r>
            <a:r>
              <a:rPr lang="ru-RU" sz="3600" b="1" u="sng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r>
              <a:rPr lang="en-US" sz="3600" b="1" u="sng" dirty="0" err="1" smtClean="0">
                <a:solidFill>
                  <a:schemeClr val="tx2">
                    <a:lumMod val="10000"/>
                  </a:schemeClr>
                </a:solidFill>
              </a:rPr>
              <a:t>ru</a:t>
            </a:r>
            <a:endParaRPr lang="ru-RU" sz="36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68580" indent="0" algn="ctr">
              <a:buNone/>
            </a:pPr>
            <a:endParaRPr lang="ru-RU" sz="3600" b="1" dirty="0" smtClean="0"/>
          </a:p>
          <a:p>
            <a:pPr marL="68580" indent="0" algn="ctr">
              <a:buNone/>
            </a:pPr>
            <a:r>
              <a:rPr lang="ru-RU" sz="3600" b="1" dirty="0" smtClean="0"/>
              <a:t>После предоставления полного пакета документов, согласовывается дата проведения  врачебной комиссии.</a:t>
            </a:r>
          </a:p>
          <a:p>
            <a:pPr marL="68580" indent="0" algn="ctr">
              <a:buNone/>
            </a:pPr>
            <a:r>
              <a:rPr lang="ru-RU" sz="2800" b="1" dirty="0" smtClean="0"/>
              <a:t> </a:t>
            </a:r>
          </a:p>
          <a:p>
            <a:pPr marL="68580" indent="0" algn="ctr">
              <a:buNone/>
            </a:pPr>
            <a:endParaRPr lang="ru-RU" sz="28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92124" y="1589088"/>
            <a:ext cx="8131175" cy="2554287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none" dirty="0" smtClean="0">
                <a:latin typeface="+mn-lt"/>
                <a:ea typeface="+mn-ea"/>
                <a:cs typeface="+mn-cs"/>
              </a:rPr>
              <a:t>Экспертиза профессиональной пригодности в сложных и конфликтных случаях в центре профессиональной патологии</a:t>
            </a:r>
            <a:endParaRPr lang="ru-RU" sz="4000" b="1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4990335"/>
            <a:ext cx="8467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Заведующая консультативно-диагностической поликлиникой, врач-профпатолог</a:t>
            </a:r>
          </a:p>
          <a:p>
            <a:pPr algn="ctr"/>
            <a:r>
              <a:rPr lang="ru-RU" sz="3200" b="1" dirty="0" smtClean="0"/>
              <a:t>Ракова Анастасия Владимировна</a:t>
            </a:r>
            <a:endParaRPr lang="ru-RU" sz="3200" b="1" dirty="0"/>
          </a:p>
        </p:txBody>
      </p:sp>
      <p:pic>
        <p:nvPicPr>
          <p:cNvPr id="5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7430"/>
            <a:ext cx="8113222" cy="591505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2800" b="1" dirty="0" smtClean="0"/>
              <a:t> </a:t>
            </a:r>
          </a:p>
          <a:p>
            <a:pPr marL="68580" indent="0"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Предварительная запись </a:t>
            </a:r>
            <a:r>
              <a:rPr lang="ru-RU" sz="3600" b="1" dirty="0" smtClean="0"/>
              <a:t>пациентов при направлении  на  консультацию ВК Центра </a:t>
            </a:r>
            <a:r>
              <a:rPr lang="ru-RU" sz="3600" b="1" dirty="0" err="1" smtClean="0"/>
              <a:t>профпатологии</a:t>
            </a:r>
            <a:r>
              <a:rPr lang="ru-RU" sz="3600" b="1" dirty="0" smtClean="0"/>
              <a:t>,  а так же консультирование </a:t>
            </a:r>
            <a:r>
              <a:rPr lang="ru-RU" sz="3600" b="1" dirty="0" err="1" smtClean="0"/>
              <a:t>врачей-профпатологов</a:t>
            </a:r>
            <a:r>
              <a:rPr lang="ru-RU" sz="3600" b="1" dirty="0" smtClean="0"/>
              <a:t> округа по вопросам экспертизы </a:t>
            </a:r>
            <a:r>
              <a:rPr lang="ru-RU" sz="3600" b="1" dirty="0" err="1" smtClean="0"/>
              <a:t>профпригодности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проводится по телефону</a:t>
            </a:r>
            <a:r>
              <a:rPr lang="ru-RU" sz="3600" b="1" dirty="0" smtClean="0"/>
              <a:t>:</a:t>
            </a:r>
          </a:p>
          <a:p>
            <a:pPr marL="68580" indent="0" algn="ctr">
              <a:buNone/>
            </a:pPr>
            <a:r>
              <a:rPr lang="ru-RU" sz="3600" b="1" dirty="0" smtClean="0"/>
              <a:t>8 (3467) 362 555, </a:t>
            </a:r>
            <a:r>
              <a:rPr lang="ru-RU" sz="3600" b="1" dirty="0" err="1" smtClean="0"/>
              <a:t>доб</a:t>
            </a:r>
            <a:r>
              <a:rPr lang="ru-RU" sz="3600" b="1" dirty="0" smtClean="0"/>
              <a:t>. 248 , 206, 202.</a:t>
            </a:r>
          </a:p>
          <a:p>
            <a:pPr marL="68580" indent="0" algn="ctr">
              <a:buNone/>
            </a:pPr>
            <a:endParaRPr lang="ru-RU" sz="28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0786"/>
            <a:ext cx="8113222" cy="5971701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4000" b="1" dirty="0"/>
              <a:t>Центр профессиональной патологии  проводит рассмотрение сложных и конфликтных вопросов, возникших при экспертизе профессиональной пригодности, постоянно в течение года, </a:t>
            </a:r>
          </a:p>
          <a:p>
            <a:pPr marL="68580" indent="0" algn="ctr">
              <a:buNone/>
            </a:pPr>
            <a:r>
              <a:rPr lang="ru-RU" sz="4000" b="1" dirty="0"/>
              <a:t>консультационные дни:</a:t>
            </a:r>
          </a:p>
          <a:p>
            <a:pPr marL="68580" indent="0" algn="ctr">
              <a:buNone/>
            </a:pPr>
            <a:r>
              <a:rPr lang="ru-RU" sz="4000" b="1" dirty="0"/>
              <a:t>вторник и четверг с 13.00 до </a:t>
            </a:r>
            <a:r>
              <a:rPr lang="ru-RU" sz="4000" b="1" dirty="0" smtClean="0"/>
              <a:t>1</a:t>
            </a:r>
            <a:r>
              <a:rPr lang="en-US" sz="4000" b="1"/>
              <a:t>5</a:t>
            </a:r>
            <a:r>
              <a:rPr lang="ru-RU" sz="4000" b="1" smtClean="0"/>
              <a:t>.00  </a:t>
            </a:r>
            <a:endParaRPr lang="ru-RU" sz="4000" b="1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238125"/>
            <a:ext cx="8419067" cy="6116662"/>
          </a:xfrm>
        </p:spPr>
      </p:pic>
    </p:spTree>
    <p:extLst>
      <p:ext uri="{BB962C8B-B14F-4D97-AF65-F5344CB8AC3E}">
        <p14:creationId xmlns:p14="http://schemas.microsoft.com/office/powerpoint/2010/main" val="36884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326"/>
            <a:ext cx="8146347" cy="5953124"/>
          </a:xfrm>
        </p:spPr>
      </p:pic>
    </p:spTree>
    <p:extLst>
      <p:ext uri="{BB962C8B-B14F-4D97-AF65-F5344CB8AC3E}">
        <p14:creationId xmlns:p14="http://schemas.microsoft.com/office/powerpoint/2010/main" val="34311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4674" y="752475"/>
            <a:ext cx="3200401" cy="13133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28" y="0"/>
            <a:ext cx="5859143" cy="6858000"/>
          </a:xfrm>
        </p:spPr>
      </p:pic>
    </p:spTree>
    <p:extLst>
      <p:ext uri="{BB962C8B-B14F-4D97-AF65-F5344CB8AC3E}">
        <p14:creationId xmlns:p14="http://schemas.microsoft.com/office/powerpoint/2010/main" val="141468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2"/>
            <a:ext cx="7772400" cy="936566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>
                <a:latin typeface="+mn-lt"/>
              </a:rPr>
              <a:t>Основные </a:t>
            </a:r>
            <a:br>
              <a:rPr lang="ru-RU" sz="3600" b="1" dirty="0">
                <a:latin typeface="+mn-lt"/>
              </a:rPr>
            </a:br>
            <a:r>
              <a:rPr lang="ru-RU" sz="3600" b="1" dirty="0">
                <a:latin typeface="+mn-lt"/>
              </a:rPr>
              <a:t>нормативные </a:t>
            </a:r>
            <a:r>
              <a:rPr lang="ru-RU" sz="3600" b="1" dirty="0" smtClean="0">
                <a:latin typeface="+mn-lt"/>
              </a:rPr>
              <a:t>акты: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46168"/>
            <a:ext cx="8113222" cy="4846319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FFFF00"/>
                </a:solidFill>
              </a:rPr>
              <a:t>Трудовой кодекс </a:t>
            </a:r>
            <a:r>
              <a:rPr lang="ru-RU" sz="2000" b="1" dirty="0" smtClean="0">
                <a:solidFill>
                  <a:srgbClr val="FFFF00"/>
                </a:solidFill>
              </a:rPr>
              <a:t>РФ</a:t>
            </a:r>
            <a:r>
              <a:rPr lang="ru-RU" sz="2000" b="1" dirty="0" smtClean="0"/>
              <a:t>,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/>
              <a:t>статьи № </a:t>
            </a:r>
            <a:r>
              <a:rPr lang="ru-RU" sz="2000" b="1" dirty="0" smtClean="0"/>
              <a:t>212, 213, 214.</a:t>
            </a:r>
            <a:endParaRPr lang="ru-RU" sz="2000" b="1" dirty="0"/>
          </a:p>
          <a:p>
            <a:pPr lvl="0"/>
            <a:r>
              <a:rPr lang="ru-RU" sz="2000" b="1" dirty="0"/>
              <a:t> Федеральный закон от 21.11.2011 № </a:t>
            </a:r>
            <a:r>
              <a:rPr lang="ru-RU" sz="2000" b="1" dirty="0">
                <a:solidFill>
                  <a:srgbClr val="FFFF00"/>
                </a:solidFill>
              </a:rPr>
              <a:t>323-ФЗ </a:t>
            </a:r>
            <a:r>
              <a:rPr lang="ru-RU" sz="2000" b="1" dirty="0"/>
              <a:t>«Об основах охраны здоровья граждан в Российской Федерации</a:t>
            </a:r>
            <a:r>
              <a:rPr lang="ru-RU" sz="2000" b="1" dirty="0" smtClean="0"/>
              <a:t>»,</a:t>
            </a:r>
            <a:r>
              <a:rPr lang="ru-RU" sz="2000" b="1" dirty="0" smtClean="0">
                <a:solidFill>
                  <a:prstClr val="white"/>
                </a:solidFill>
              </a:rPr>
              <a:t> </a:t>
            </a:r>
            <a:r>
              <a:rPr lang="ru-RU" sz="2000" b="1" dirty="0">
                <a:solidFill>
                  <a:prstClr val="white"/>
                </a:solidFill>
              </a:rPr>
              <a:t>статьи </a:t>
            </a:r>
            <a:r>
              <a:rPr lang="ru-RU" sz="2000" b="1" dirty="0" smtClean="0">
                <a:solidFill>
                  <a:prstClr val="white"/>
                </a:solidFill>
              </a:rPr>
              <a:t>№ 12, 24, 27, 46, 48, 58, 63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pPr lvl="0"/>
            <a:r>
              <a:rPr lang="ru-RU" sz="2000" b="1" dirty="0"/>
              <a:t>Приказ МЗ России </a:t>
            </a:r>
            <a:r>
              <a:rPr lang="ru-RU" sz="2000" b="1" dirty="0">
                <a:solidFill>
                  <a:srgbClr val="FFFF00"/>
                </a:solidFill>
              </a:rPr>
              <a:t>№302н </a:t>
            </a:r>
            <a:r>
              <a:rPr lang="ru-RU" sz="2000" b="1" dirty="0"/>
              <a:t>от 12 апреля 2011г. Об утверждении перечней вредных и (или) опасных производственных факторов и работ, при выполнении которых  проводятся обязательные  предварительные и периодические медицинские осмотры (обследования), и Порядка проведения обязательных предварительных и периодических медицинских осмотров (обследований) работников, занятых на тяжелых работах и на работах с вредными и (или) опасными условиями труда. 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4536"/>
            <a:ext cx="8113222" cy="5817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/>
              <a:t>Спасибо за внимание!</a:t>
            </a:r>
            <a:endParaRPr lang="ru-RU" sz="60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0258"/>
            <a:ext cx="8113222" cy="5842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Медицинской экспертизой является проводимое в установленном порядке исследование, направленное на установление состояния здоровья гражданина, в целях определения его способности осуществлять трудовую или иную деятельность, а также установления причинно-следственной связи между воздействием каких-либо событий, факторов и состоянием здоровья гражданина</a:t>
            </a:r>
            <a:r>
              <a:rPr lang="ru-RU" sz="3200" dirty="0"/>
              <a:t>.</a:t>
            </a:r>
          </a:p>
          <a:p>
            <a:endParaRPr lang="ru-RU" sz="32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0393"/>
            <a:ext cx="7772400" cy="1335775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err="1" smtClean="0">
                <a:latin typeface="+mn-lt"/>
              </a:rPr>
              <a:t>СоГЛАСНО</a:t>
            </a:r>
            <a:r>
              <a:rPr lang="ru-RU" sz="2700" b="1" dirty="0" smtClean="0">
                <a:latin typeface="+mn-lt"/>
              </a:rPr>
              <a:t> ФЗ  от 21.11.2011 года № 323-ФЗ, ст. 58  в РФ проводятся следующие  виды медицинских экспертиз: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225" y="1549286"/>
            <a:ext cx="8113222" cy="4620331"/>
          </a:xfrm>
        </p:spPr>
        <p:txBody>
          <a:bodyPr>
            <a:normAutofit/>
          </a:bodyPr>
          <a:lstStyle/>
          <a:p>
            <a:r>
              <a:rPr lang="ru-RU" sz="2800" b="1" dirty="0"/>
              <a:t>экспертиза временной нетрудоспособности;</a:t>
            </a:r>
          </a:p>
          <a:p>
            <a:r>
              <a:rPr lang="ru-RU" sz="2800" b="1" dirty="0"/>
              <a:t>медико-социальная экспертиза;</a:t>
            </a:r>
          </a:p>
          <a:p>
            <a:r>
              <a:rPr lang="ru-RU" sz="2800" b="1" dirty="0"/>
              <a:t>военно-врачебная экспертиза;</a:t>
            </a:r>
          </a:p>
          <a:p>
            <a:r>
              <a:rPr lang="ru-RU" sz="2800" b="1" dirty="0"/>
              <a:t>судебно-медицинская и судебно-психиатрическая экспертизы;</a:t>
            </a:r>
          </a:p>
          <a:p>
            <a:r>
              <a:rPr lang="ru-RU" sz="2800" b="1" dirty="0"/>
              <a:t>экспертиза </a:t>
            </a:r>
            <a:r>
              <a:rPr lang="ru-RU" sz="2800" b="1" dirty="0">
                <a:solidFill>
                  <a:srgbClr val="FFFF00"/>
                </a:solidFill>
              </a:rPr>
              <a:t>профессиональной пригодности </a:t>
            </a:r>
            <a:r>
              <a:rPr lang="ru-RU" sz="2800" b="1" dirty="0"/>
              <a:t>и экспертиза </a:t>
            </a:r>
            <a:r>
              <a:rPr lang="ru-RU" sz="2800" b="1" dirty="0">
                <a:solidFill>
                  <a:srgbClr val="FFFF00"/>
                </a:solidFill>
              </a:rPr>
              <a:t>связи заболевания с профессией</a:t>
            </a:r>
            <a:r>
              <a:rPr lang="ru-RU" sz="2800" b="1" dirty="0"/>
              <a:t>;</a:t>
            </a:r>
          </a:p>
          <a:p>
            <a:r>
              <a:rPr lang="ru-RU" sz="2800" b="1" dirty="0"/>
              <a:t>экспертиза качества медицинской помощи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192" y="548404"/>
            <a:ext cx="8113222" cy="5939333"/>
          </a:xfrm>
        </p:spPr>
        <p:txBody>
          <a:bodyPr>
            <a:noAutofit/>
          </a:bodyPr>
          <a:lstStyle/>
          <a:p>
            <a:r>
              <a:rPr lang="ru-RU" sz="3200" b="1" dirty="0"/>
              <a:t>Экспертиза профпригодности проводится врачебной комиссией медицинской организации с привлечением врачей-специалистов по результатам предварительных медицинских осмотров и периодических медицинских осмотров.</a:t>
            </a:r>
          </a:p>
          <a:p>
            <a:r>
              <a:rPr lang="ru-RU" sz="3200" b="1" dirty="0"/>
              <a:t>По результатам экспертизы профессиональной пригодности врачебная комиссия выносит медицинское заключение о пригодности или непригодности работника к выполнению отдельных видов </a:t>
            </a:r>
            <a:r>
              <a:rPr lang="ru-RU" sz="3200" b="1" dirty="0" smtClean="0"/>
              <a:t>работ</a:t>
            </a:r>
            <a:endParaRPr lang="ru-RU" sz="3200" b="1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9602"/>
            <a:ext cx="7772400" cy="21497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+mn-lt"/>
              </a:rPr>
              <a:t>Экспертиза профпригодности проводится медицинскими организациями, имеющими лицензию на </a:t>
            </a:r>
            <a:r>
              <a:rPr lang="ru-RU" sz="3600" b="1" dirty="0" smtClean="0">
                <a:latin typeface="+mn-lt"/>
              </a:rPr>
              <a:t>проведение: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88857"/>
            <a:ext cx="8113222" cy="3503630"/>
          </a:xfrm>
        </p:spPr>
        <p:txBody>
          <a:bodyPr>
            <a:normAutofit/>
          </a:bodyPr>
          <a:lstStyle/>
          <a:p>
            <a:pPr lvl="0"/>
            <a:r>
              <a:rPr lang="ru-RU" sz="4000" b="1" dirty="0">
                <a:solidFill>
                  <a:srgbClr val="92D050"/>
                </a:solidFill>
              </a:rPr>
              <a:t>предварительных и периодических </a:t>
            </a:r>
            <a:r>
              <a:rPr lang="ru-RU" sz="4000" b="1" dirty="0" smtClean="0">
                <a:solidFill>
                  <a:srgbClr val="92D050"/>
                </a:solidFill>
              </a:rPr>
              <a:t>медицинских осмотров </a:t>
            </a:r>
            <a:r>
              <a:rPr lang="ru-RU" sz="4000" b="1" dirty="0">
                <a:solidFill>
                  <a:srgbClr val="92D050"/>
                </a:solidFill>
              </a:rPr>
              <a:t>и </a:t>
            </a:r>
          </a:p>
          <a:p>
            <a:pPr lvl="0"/>
            <a:r>
              <a:rPr lang="ru-RU" sz="4000" b="1" dirty="0"/>
              <a:t> </a:t>
            </a:r>
            <a:r>
              <a:rPr lang="ru-RU" sz="4000" b="1" dirty="0">
                <a:solidFill>
                  <a:srgbClr val="92D050"/>
                </a:solidFill>
              </a:rPr>
              <a:t>экспертизу профессиональной </a:t>
            </a:r>
            <a:r>
              <a:rPr lang="ru-RU" sz="4000" b="1" dirty="0" smtClean="0">
                <a:solidFill>
                  <a:srgbClr val="92D050"/>
                </a:solidFill>
              </a:rPr>
              <a:t>пригодности</a:t>
            </a:r>
            <a:endParaRPr lang="ru-RU" sz="4000" b="1" dirty="0">
              <a:solidFill>
                <a:srgbClr val="92D050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5522"/>
            <a:ext cx="8113222" cy="5906965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3200" b="1" dirty="0"/>
              <a:t>Для проведения экспертизы профпригодности приказом руководителя медицинской организации создается </a:t>
            </a:r>
            <a:r>
              <a:rPr lang="ru-RU" sz="3200" b="1" u="sng" dirty="0"/>
              <a:t>врачебная </a:t>
            </a:r>
            <a:r>
              <a:rPr lang="ru-RU" sz="3200" b="1" u="sng" dirty="0" smtClean="0"/>
              <a:t>комиссия</a:t>
            </a:r>
            <a:endParaRPr lang="ru-RU" sz="3200" b="1" dirty="0"/>
          </a:p>
          <a:p>
            <a:pPr marL="68580" indent="0" algn="ctr">
              <a:buNone/>
            </a:pPr>
            <a:r>
              <a:rPr lang="ru-RU" sz="3200" b="1" dirty="0"/>
              <a:t>В состав врачебной комиссии входят врач-</a:t>
            </a:r>
            <a:r>
              <a:rPr lang="ru-RU" sz="3200" b="1" dirty="0" err="1"/>
              <a:t>профпатолог</a:t>
            </a:r>
            <a:r>
              <a:rPr lang="ru-RU" sz="3200" b="1" dirty="0"/>
              <a:t>, а также врачи-специалисты, прошедшие в установленном порядке повышение квалификации по специальности «</a:t>
            </a:r>
            <a:r>
              <a:rPr lang="ru-RU" sz="3200" b="1" dirty="0" err="1"/>
              <a:t>профпатология</a:t>
            </a:r>
            <a:r>
              <a:rPr lang="ru-RU" sz="3200" b="1" dirty="0" smtClean="0"/>
              <a:t>» </a:t>
            </a:r>
            <a:endParaRPr lang="ru-RU" sz="3200" b="1" dirty="0"/>
          </a:p>
          <a:p>
            <a:pPr marL="68580" indent="0" algn="ctr">
              <a:buNone/>
            </a:pPr>
            <a:r>
              <a:rPr lang="ru-RU" sz="3200" b="1" dirty="0"/>
              <a:t>Возглавляет комиссию </a:t>
            </a:r>
            <a:r>
              <a:rPr lang="ru-RU" sz="3200" b="1" u="sng" dirty="0" smtClean="0"/>
              <a:t>врач-</a:t>
            </a:r>
            <a:r>
              <a:rPr lang="ru-RU" sz="3200" b="1" u="sng" dirty="0" err="1" smtClean="0"/>
              <a:t>профпатолог</a:t>
            </a:r>
            <a:endParaRPr lang="ru-RU" sz="3200" b="1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3875"/>
            <a:ext cx="8113222" cy="568763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3600" b="1" dirty="0"/>
              <a:t>«В случаях</a:t>
            </a:r>
            <a:r>
              <a:rPr lang="ru-RU" sz="3600" b="1" dirty="0">
                <a:solidFill>
                  <a:srgbClr val="FFFF00"/>
                </a:solidFill>
              </a:rPr>
              <a:t> затруднения определения профессиональной пригодности </a:t>
            </a:r>
            <a:r>
              <a:rPr lang="ru-RU" sz="3600" b="1" dirty="0"/>
              <a:t>работника в связи с имеющимся у него заболеванием и с целью экспертизы профессиональной пригодности медицинская организация </a:t>
            </a:r>
            <a:r>
              <a:rPr lang="ru-RU" sz="3600" b="1" dirty="0">
                <a:solidFill>
                  <a:srgbClr val="FFFF00"/>
                </a:solidFill>
              </a:rPr>
              <a:t>направляет работника в центр </a:t>
            </a:r>
            <a:r>
              <a:rPr lang="ru-RU" sz="3600" b="1" dirty="0" err="1">
                <a:solidFill>
                  <a:srgbClr val="FFFF00"/>
                </a:solidFill>
              </a:rPr>
              <a:t>профпатологии</a:t>
            </a:r>
            <a:r>
              <a:rPr lang="ru-RU" sz="3600" b="1" dirty="0"/>
              <a:t> …»</a:t>
            </a:r>
          </a:p>
          <a:p>
            <a:pPr marL="68580" indent="0" algn="ctr">
              <a:buNone/>
            </a:pPr>
            <a:r>
              <a:rPr lang="ru-RU" sz="3600" b="1" dirty="0"/>
              <a:t>(пункт 41, приложение № 3 к приказ МЗ СР РФ  от </a:t>
            </a:r>
            <a:r>
              <a:rPr lang="ru-RU" sz="3600" b="1" dirty="0" smtClean="0"/>
              <a:t>12.04.2011 года № 302н)</a:t>
            </a:r>
            <a:endParaRPr lang="ru-RU" sz="3600" b="1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113222" cy="24653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+mn-lt"/>
              </a:rPr>
              <a:t>Проведение экспертизы профессиональной пригодности в сложных и конфликтных случаях в АУ «Югорский центр профессиональной патологии</a:t>
            </a:r>
            <a:r>
              <a:rPr lang="ru-RU" sz="3600" b="1" dirty="0" smtClean="0">
                <a:latin typeface="+mn-lt"/>
              </a:rPr>
              <a:t>»: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31618"/>
            <a:ext cx="8113222" cy="3260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С целью рассмотрения сложных и конфликтных случаев в АУ «Югорский центр профессиональной патологии» создана Врачебная комиссия (далее – ВК)</a:t>
            </a:r>
          </a:p>
          <a:p>
            <a:pPr marL="0" indent="0" algn="ctr">
              <a:buNone/>
            </a:pPr>
            <a:endParaRPr lang="ru-RU" sz="32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414" y="5960225"/>
            <a:ext cx="756759" cy="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Небес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1_Небеса">
  <a:themeElements>
    <a:clrScheme name="Небеса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E44E6A2F-09CD-4BE0-B42D-107FF03CEED6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337</TotalTime>
  <Words>869</Words>
  <Application>Microsoft Office PowerPoint</Application>
  <PresentationFormat>Экран (4:3)</PresentationFormat>
  <Paragraphs>64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Небеса</vt:lpstr>
      <vt:lpstr>1_Небеса</vt:lpstr>
      <vt:lpstr>Презентация PowerPoint</vt:lpstr>
      <vt:lpstr>Экспертиза профессиональной пригодности в сложных и конфликтных случаях в центре профессиональной патологии</vt:lpstr>
      <vt:lpstr>Презентация PowerPoint</vt:lpstr>
      <vt:lpstr>СоГЛАСНО ФЗ  от 21.11.2011 года № 323-ФЗ, ст. 58  в РФ проводятся следующие  виды медицинских экспертиз:</vt:lpstr>
      <vt:lpstr>Презентация PowerPoint</vt:lpstr>
      <vt:lpstr>Экспертиза профпригодности проводится медицинскими организациями, имеющими лицензию на проведение:</vt:lpstr>
      <vt:lpstr>Презентация PowerPoint</vt:lpstr>
      <vt:lpstr>Презентация PowerPoint</vt:lpstr>
      <vt:lpstr>Проведение экспертизы профессиональной пригодности в сложных и конфликтных случаях в АУ «Югорский центр профессиональной патологии»: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необходимой документации для проведения экспертизы профессиональной пригодности в сложных и конфликтных случаях в Автономном учреждении «Югорский центр профессиональной патологии», при направлении пациентов из медицинских организаций округа: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 нормативные акты: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Евгений</cp:lastModifiedBy>
  <cp:revision>42</cp:revision>
  <cp:lastPrinted>2016-04-14T03:18:02Z</cp:lastPrinted>
  <dcterms:created xsi:type="dcterms:W3CDTF">2016-01-11T13:20:32Z</dcterms:created>
  <dcterms:modified xsi:type="dcterms:W3CDTF">2016-04-18T19:41:13Z</dcterms:modified>
</cp:coreProperties>
</file>